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3" r:id="rId4"/>
    <p:sldId id="285" r:id="rId5"/>
    <p:sldId id="259" r:id="rId6"/>
    <p:sldId id="278" r:id="rId7"/>
    <p:sldId id="261" r:id="rId8"/>
    <p:sldId id="284" r:id="rId9"/>
    <p:sldId id="260" r:id="rId10"/>
    <p:sldId id="280" r:id="rId11"/>
    <p:sldId id="279" r:id="rId12"/>
    <p:sldId id="263" r:id="rId13"/>
    <p:sldId id="264" r:id="rId14"/>
    <p:sldId id="282" r:id="rId15"/>
    <p:sldId id="266" r:id="rId16"/>
    <p:sldId id="262" r:id="rId17"/>
    <p:sldId id="267" r:id="rId18"/>
    <p:sldId id="269" r:id="rId19"/>
    <p:sldId id="268" r:id="rId20"/>
    <p:sldId id="270" r:id="rId21"/>
    <p:sldId id="271" r:id="rId22"/>
    <p:sldId id="272" r:id="rId23"/>
    <p:sldId id="277" r:id="rId24"/>
    <p:sldId id="273" r:id="rId25"/>
    <p:sldId id="274" r:id="rId26"/>
    <p:sldId id="275" r:id="rId27"/>
    <p:sldId id="265" r:id="rId28"/>
    <p:sldId id="276" r:id="rId29"/>
    <p:sldId id="286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6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0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75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5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30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7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1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0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03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46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6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53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9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13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5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31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hh.ru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2630" y="2105978"/>
            <a:ext cx="12545139" cy="23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9442"/>
              </a:lnSpc>
              <a:buNone/>
            </a:pPr>
            <a:r>
              <a:rPr lang="en-US" sz="755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IT-вакансий на базе HH.ru</a:t>
            </a:r>
            <a:endParaRPr lang="en-US" sz="755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93113" y="8308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Особенности ПО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9821F-883D-BF25-644A-ED802A9E13A4}"/>
              </a:ext>
            </a:extLst>
          </p:cNvPr>
          <p:cNvSpPr txBox="1"/>
          <p:nvPr/>
        </p:nvSpPr>
        <p:spPr>
          <a:xfrm>
            <a:off x="529683" y="2333119"/>
            <a:ext cx="135710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Nunito" panose="020F0502020204030204" pitchFamily="2" charset="-52"/>
              </a:rPr>
              <a:t>Использовались «с нуля установленные» дистрибутивы </a:t>
            </a:r>
            <a:r>
              <a:rPr lang="en-US" sz="2800" dirty="0" err="1">
                <a:latin typeface="Nunito" panose="020F0502020204030204" pitchFamily="2" charset="-52"/>
              </a:rPr>
              <a:t>elasticsearch</a:t>
            </a:r>
            <a:r>
              <a:rPr lang="en-US" sz="2800" dirty="0">
                <a:latin typeface="Nunito" panose="020F0502020204030204" pitchFamily="2" charset="-52"/>
              </a:rPr>
              <a:t> </a:t>
            </a:r>
            <a:r>
              <a:rPr lang="ru-RU" sz="2800" dirty="0">
                <a:latin typeface="Nunito" panose="020F0502020204030204" pitchFamily="2" charset="-52"/>
              </a:rPr>
              <a:t>и</a:t>
            </a:r>
            <a:r>
              <a:rPr lang="en-US" sz="2800" dirty="0">
                <a:latin typeface="Nunito" panose="020F0502020204030204" pitchFamily="2" charset="-52"/>
              </a:rPr>
              <a:t> </a:t>
            </a:r>
            <a:r>
              <a:rPr lang="en-US" sz="2800" dirty="0" err="1">
                <a:latin typeface="Nunito" panose="020F0502020204030204" pitchFamily="2" charset="-52"/>
              </a:rPr>
              <a:t>kibana</a:t>
            </a:r>
            <a:endParaRPr lang="ru-RU" sz="2800" dirty="0">
              <a:latin typeface="Nunito" panose="020F0502020204030204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Nunito" panose="020F0502020204030204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Nunito" panose="020F0502020204030204" pitchFamily="2" charset="-52"/>
              </a:rPr>
              <a:t>Также выгружены вакансии по ключевым словам для отбора именно вакансий связанных с программирование, </a:t>
            </a:r>
            <a:r>
              <a:rPr lang="en-US" sz="2800" dirty="0">
                <a:latin typeface="Nunito" panose="020F0502020204030204" pitchFamily="2" charset="-52"/>
              </a:rPr>
              <a:t>DevOps</a:t>
            </a:r>
            <a:r>
              <a:rPr lang="ru-RU" sz="2800" dirty="0">
                <a:latin typeface="Nunito" panose="020F0502020204030204" pitchFamily="2" charset="-52"/>
              </a:rPr>
              <a:t>, анализом данных и других вакансий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Nunito" panose="020F0502020204030204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Nunito" panose="020F0502020204030204" pitchFamily="2" charset="-52"/>
              </a:rPr>
              <a:t>В рамках дальнейшего исследования можно использовать анализатор текста и маппинг для разделения описания требований к вакансии для более точного результата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Nunito" panose="020F0502020204030204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Nunito" panose="020F0502020204030204" pitchFamily="2" charset="-52"/>
              </a:rPr>
              <a:t>Т.к. анализатора текста и маппинг не было предусмотрено в нашей работе, мы часть анализа производили через </a:t>
            </a:r>
            <a:r>
              <a:rPr lang="en-US" sz="2800" dirty="0">
                <a:latin typeface="Nunito" panose="020F0502020204030204" pitchFamily="2" charset="-52"/>
              </a:rPr>
              <a:t>Python</a:t>
            </a:r>
            <a:endParaRPr lang="ru-RU" sz="2800" dirty="0">
              <a:latin typeface="Nunito" panose="020F0502020204030204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0251D-9F9C-04DD-95B5-EE55A3555CDA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70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3113" y="8308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Временные характеристики аналитических задач 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DF7FD-5C62-FF30-4CC3-B4744B22AB29}"/>
              </a:ext>
            </a:extLst>
          </p:cNvPr>
          <p:cNvSpPr txBox="1"/>
          <p:nvPr/>
        </p:nvSpPr>
        <p:spPr>
          <a:xfrm>
            <a:off x="1093112" y="2434060"/>
            <a:ext cx="9422487" cy="437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Подбор и анализ литературы – 3 дня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Написание парсера – 4-5 дней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Выгрузка данных с </a:t>
            </a:r>
            <a:r>
              <a:rPr lang="en-US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HH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kern="100" dirty="0" err="1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 – 5,5 часов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Среднее время реализации кода в </a:t>
            </a:r>
            <a:r>
              <a:rPr lang="en-US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 – 4 секунды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Выгрузка данных в </a:t>
            </a:r>
            <a:r>
              <a:rPr lang="en-US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Elasticsearch 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визуализации – 5-7 минут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Среднее время на подготовку графиков – 2-3 секунды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Описание результатов и составление отчета – 2-4 дня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1BE5F-4464-A967-5ED4-9C948BAAF939}"/>
              </a:ext>
            </a:extLst>
          </p:cNvPr>
          <p:cNvSpPr txBox="1"/>
          <p:nvPr/>
        </p:nvSpPr>
        <p:spPr>
          <a:xfrm>
            <a:off x="13906005" y="7767935"/>
            <a:ext cx="59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285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3260407" y="330219"/>
            <a:ext cx="8109585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Характеристики данных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042630" y="1763791"/>
            <a:ext cx="6063972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9"/>
              </a:lnSpc>
              <a:buNone/>
            </a:pPr>
            <a:r>
              <a:rPr lang="en-US" sz="4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352272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2336721" y="2667238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Вакансии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523678" y="1763791"/>
            <a:ext cx="6064091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9"/>
              </a:lnSpc>
              <a:buNone/>
            </a:pPr>
            <a:r>
              <a:rPr lang="en-US" sz="4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905Mb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8817888" y="2667238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Размер файла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2630" y="3735789"/>
            <a:ext cx="6063972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9"/>
              </a:lnSpc>
              <a:buNone/>
            </a:pPr>
            <a:r>
              <a:rPr lang="en-US" sz="44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2-3 сек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1042630" y="4639236"/>
            <a:ext cx="6063972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Среднее время подготовки графиков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7523678" y="3735789"/>
            <a:ext cx="6064091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9"/>
              </a:lnSpc>
              <a:buNone/>
            </a:pPr>
            <a:r>
              <a:rPr lang="en-US" sz="4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 сек</a:t>
            </a:r>
            <a:endParaRPr lang="en-US" sz="4400" dirty="0"/>
          </a:p>
        </p:txBody>
      </p:sp>
      <p:sp>
        <p:nvSpPr>
          <p:cNvPr id="12" name="Text 9"/>
          <p:cNvSpPr/>
          <p:nvPr/>
        </p:nvSpPr>
        <p:spPr>
          <a:xfrm>
            <a:off x="7523678" y="4639236"/>
            <a:ext cx="6064091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Среднее время реализации кода на Python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4491692" y="6159579"/>
            <a:ext cx="6063972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9"/>
              </a:lnSpc>
              <a:buNone/>
            </a:pPr>
            <a:r>
              <a:rPr lang="en-US" sz="4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 часов 28 минут</a:t>
            </a:r>
            <a:endParaRPr lang="en-US" sz="4400" dirty="0"/>
          </a:p>
        </p:txBody>
      </p:sp>
      <p:sp>
        <p:nvSpPr>
          <p:cNvPr id="14" name="Text 11"/>
          <p:cNvSpPr/>
          <p:nvPr/>
        </p:nvSpPr>
        <p:spPr>
          <a:xfrm>
            <a:off x="5785783" y="7063026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Выгрузка данных 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42630" y="8324492"/>
            <a:ext cx="606397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503"/>
              </a:lnSpc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5FAF6-EE08-0FE5-9B59-9198A97F15C8}"/>
              </a:ext>
            </a:extLst>
          </p:cNvPr>
          <p:cNvSpPr txBox="1"/>
          <p:nvPr/>
        </p:nvSpPr>
        <p:spPr>
          <a:xfrm>
            <a:off x="13953507" y="7767935"/>
            <a:ext cx="55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11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954167" y="21643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Применение статистических методов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1042630" y="3550920"/>
            <a:ext cx="6133624" cy="2552581"/>
          </a:xfrm>
          <a:prstGeom prst="roundRect">
            <a:avLst>
              <a:gd name="adj" fmla="val 1960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351121" y="3859411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Очистка данных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351121" y="4460558"/>
            <a:ext cx="551664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Были исключены некорректные данные и вакансии, не относящиеся к сфере IT.</a:t>
            </a:r>
            <a:endParaRPr lang="en-US" sz="2189" dirty="0"/>
          </a:p>
        </p:txBody>
      </p:sp>
      <p:sp>
        <p:nvSpPr>
          <p:cNvPr id="8" name="Shape 5"/>
          <p:cNvSpPr/>
          <p:nvPr/>
        </p:nvSpPr>
        <p:spPr>
          <a:xfrm>
            <a:off x="7454265" y="3550920"/>
            <a:ext cx="6133624" cy="2552581"/>
          </a:xfrm>
          <a:prstGeom prst="roundRect">
            <a:avLst>
              <a:gd name="adj" fmla="val 1960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762756" y="3859411"/>
            <a:ext cx="417445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Неоднородность данных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7762756" y="4460558"/>
            <a:ext cx="5516642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Данные, полученные из HH.ru, имеют неоднородную структуру и требуют дополнительной обработки.</a:t>
            </a:r>
            <a:endParaRPr lang="en-US" sz="218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70125-C4AB-539C-C27D-B35C63947D4A}"/>
              </a:ext>
            </a:extLst>
          </p:cNvPr>
          <p:cNvSpPr txBox="1"/>
          <p:nvPr/>
        </p:nvSpPr>
        <p:spPr>
          <a:xfrm>
            <a:off x="13989133" y="7767935"/>
            <a:ext cx="51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12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954167" y="21643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Горизонтальное масштабирование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1042630" y="3550920"/>
            <a:ext cx="6133624" cy="2552581"/>
          </a:xfrm>
          <a:prstGeom prst="roundRect">
            <a:avLst>
              <a:gd name="adj" fmla="val 1960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351121" y="3859411"/>
            <a:ext cx="3475673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ru-RU" sz="2737" b="1" dirty="0">
                <a:solidFill>
                  <a:srgbClr val="2D4DF2"/>
                </a:solidFill>
                <a:latin typeface="Nunito" pitchFamily="34" charset="0"/>
              </a:rPr>
              <a:t>В текущей работе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351121" y="4460558"/>
            <a:ext cx="5516642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ru-RU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данной работе горизонтальное масштабирование не реализовывалось.</a:t>
            </a:r>
            <a:endParaRPr lang="en-US" sz="2189" dirty="0"/>
          </a:p>
        </p:txBody>
      </p:sp>
      <p:sp>
        <p:nvSpPr>
          <p:cNvPr id="8" name="Shape 5"/>
          <p:cNvSpPr/>
          <p:nvPr/>
        </p:nvSpPr>
        <p:spPr>
          <a:xfrm>
            <a:off x="7454265" y="3550920"/>
            <a:ext cx="6133624" cy="2552581"/>
          </a:xfrm>
          <a:prstGeom prst="roundRect">
            <a:avLst>
              <a:gd name="adj" fmla="val 1960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762756" y="3859411"/>
            <a:ext cx="4174450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ru-RU" sz="273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Для увеличение масштабов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7762756" y="4460558"/>
            <a:ext cx="5516642" cy="1334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503"/>
              </a:lnSpc>
              <a:buNone/>
            </a:pPr>
            <a:r>
              <a:rPr lang="ru-RU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случае увеличения загружаемых данных через парсер можно воспользоваться несколькими машинами для выгрузки.</a:t>
            </a:r>
            <a:endParaRPr lang="en-US" sz="218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27D51-D299-FF6B-0BF2-D3D1DAF0B2FE}"/>
              </a:ext>
            </a:extLst>
          </p:cNvPr>
          <p:cNvSpPr txBox="1"/>
          <p:nvPr/>
        </p:nvSpPr>
        <p:spPr>
          <a:xfrm>
            <a:off x="13953507" y="7767935"/>
            <a:ext cx="55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4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 rot="16200000">
            <a:off x="-2860337" y="3680400"/>
            <a:ext cx="6646892" cy="868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7666EA-2DE7-3ED0-B767-5205E605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068" y="249331"/>
            <a:ext cx="7909851" cy="3865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5606A-4315-AF82-DBDE-B0E29CF724EF}"/>
              </a:ext>
            </a:extLst>
          </p:cNvPr>
          <p:cNvSpPr txBox="1"/>
          <p:nvPr/>
        </p:nvSpPr>
        <p:spPr>
          <a:xfrm>
            <a:off x="11292096" y="1581900"/>
            <a:ext cx="2601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PT Sans" panose="020B0503020203020204" pitchFamily="34" charset="-52"/>
              </a:rPr>
              <a:t>Рисунок 3 – требования к знанию языков программирования</a:t>
            </a:r>
          </a:p>
        </p:txBody>
      </p:sp>
      <p:pic>
        <p:nvPicPr>
          <p:cNvPr id="12" name="Рисунок 11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CD8E968-B4BA-86F9-89F8-706DEF431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067" y="4201498"/>
            <a:ext cx="7909851" cy="3858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FBE6C3-9265-4297-45E4-A47EE3DE4696}"/>
              </a:ext>
            </a:extLst>
          </p:cNvPr>
          <p:cNvSpPr txBox="1"/>
          <p:nvPr/>
        </p:nvSpPr>
        <p:spPr>
          <a:xfrm>
            <a:off x="11292096" y="5795890"/>
            <a:ext cx="2601704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4 – требования к знанию языков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F7E62-DED1-0BD3-EEEE-5E3CAE7D61AD}"/>
              </a:ext>
            </a:extLst>
          </p:cNvPr>
          <p:cNvSpPr txBox="1"/>
          <p:nvPr/>
        </p:nvSpPr>
        <p:spPr>
          <a:xfrm>
            <a:off x="13893801" y="7767935"/>
            <a:ext cx="61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90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C4155-0804-1995-788E-8CDF1C93E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2" y="1518422"/>
            <a:ext cx="6206913" cy="5580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5216C9-067C-0673-DFCA-8E5FC1A2826F}"/>
              </a:ext>
            </a:extLst>
          </p:cNvPr>
          <p:cNvSpPr txBox="1"/>
          <p:nvPr/>
        </p:nvSpPr>
        <p:spPr>
          <a:xfrm>
            <a:off x="1247614" y="7296189"/>
            <a:ext cx="544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T Sans" panose="020B0503020203020204" pitchFamily="34" charset="-52"/>
              </a:rPr>
              <a:t>Рисунок 1 – необходимые навыки специалистов IT</a:t>
            </a:r>
          </a:p>
        </p:txBody>
      </p:sp>
      <p:pic>
        <p:nvPicPr>
          <p:cNvPr id="18" name="Рисунок 17" descr="Изображение выглядит как диаграмма, снимок экрана, текс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17A2C899-9C8C-C745-A671-EA48EF0A4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1518422"/>
            <a:ext cx="5191808" cy="55888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D8CBC4-2F9C-4982-B64D-2890C4E611F3}"/>
              </a:ext>
            </a:extLst>
          </p:cNvPr>
          <p:cNvSpPr txBox="1"/>
          <p:nvPr/>
        </p:nvSpPr>
        <p:spPr>
          <a:xfrm>
            <a:off x="8183904" y="7323688"/>
            <a:ext cx="596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PT Sans" panose="020B0503020203020204" pitchFamily="34" charset="-52"/>
                <a:ea typeface="Calibri" panose="020F0502020204030204" pitchFamily="34" charset="0"/>
              </a:rPr>
              <a:t>Рисунок 2 – необходимое образование специалистов </a:t>
            </a:r>
            <a:r>
              <a:rPr lang="en-US" sz="1800" dirty="0">
                <a:effectLst/>
                <a:latin typeface="PT Sans" panose="020B0503020203020204" pitchFamily="34" charset="-52"/>
                <a:ea typeface="Calibri" panose="020F0502020204030204" pitchFamily="34" charset="0"/>
              </a:rPr>
              <a:t>IT</a:t>
            </a:r>
            <a:endParaRPr lang="ru-RU" dirty="0">
              <a:latin typeface="PT Sans" panose="020B0503020203020204" pitchFamily="34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77A5E-408D-8D41-8FFD-C5E0639BB626}"/>
              </a:ext>
            </a:extLst>
          </p:cNvPr>
          <p:cNvSpPr txBox="1"/>
          <p:nvPr/>
        </p:nvSpPr>
        <p:spPr>
          <a:xfrm>
            <a:off x="13764309" y="7767935"/>
            <a:ext cx="740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14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5" name="Рисунок 4" descr="Изображение выглядит как текст, График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A240274-7EED-6F22-C722-4211F266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11" y="1795303"/>
            <a:ext cx="7321404" cy="4638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2757A-14B0-B40F-115A-FBF1E963D35B}"/>
              </a:ext>
            </a:extLst>
          </p:cNvPr>
          <p:cNvSpPr txBox="1"/>
          <p:nvPr/>
        </p:nvSpPr>
        <p:spPr>
          <a:xfrm>
            <a:off x="618836" y="6688435"/>
            <a:ext cx="64389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5 – частота публикации вакансий (время суток)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E186F-2CC7-EC80-B955-67D9344C0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26" y="1885950"/>
            <a:ext cx="6358358" cy="445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91B51-E8A8-2E0A-C823-8227026CA9F3}"/>
              </a:ext>
            </a:extLst>
          </p:cNvPr>
          <p:cNvSpPr txBox="1"/>
          <p:nvPr/>
        </p:nvSpPr>
        <p:spPr>
          <a:xfrm>
            <a:off x="7572666" y="6688435"/>
            <a:ext cx="679489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6 – частота публикаций вакансий по дням недели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9C329-A900-6355-113C-BAF4860181D9}"/>
              </a:ext>
            </a:extLst>
          </p:cNvPr>
          <p:cNvSpPr txBox="1"/>
          <p:nvPr/>
        </p:nvSpPr>
        <p:spPr>
          <a:xfrm>
            <a:off x="13906005" y="7767935"/>
            <a:ext cx="59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10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8" name="Рисунок 7" descr="Изображение выглядит как текст, Шриф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85BB17A-8E4D-E555-5780-55AAF29DD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143" y="1934209"/>
            <a:ext cx="9458113" cy="4149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55B3D-F119-2F8A-79A3-A61F27AA6215}"/>
              </a:ext>
            </a:extLst>
          </p:cNvPr>
          <p:cNvSpPr txBox="1"/>
          <p:nvPr/>
        </p:nvSpPr>
        <p:spPr>
          <a:xfrm>
            <a:off x="3657599" y="6295391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7 – требования к опыту работы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A7B12-3A72-BE18-30E0-CC6A36016E77}"/>
              </a:ext>
            </a:extLst>
          </p:cNvPr>
          <p:cNvSpPr txBox="1"/>
          <p:nvPr/>
        </p:nvSpPr>
        <p:spPr>
          <a:xfrm>
            <a:off x="13811003" y="7767935"/>
            <a:ext cx="6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19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6712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11" name="Рисунок 10" descr="Изображение выглядит как снимок экрана, текст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8B2CEDC-E980-EACE-88D0-CE1F197D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18" y="4114800"/>
            <a:ext cx="8508595" cy="3821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96A75-7F7E-B153-D9A5-3CE29969C15A}"/>
              </a:ext>
            </a:extLst>
          </p:cNvPr>
          <p:cNvSpPr txBox="1"/>
          <p:nvPr/>
        </p:nvSpPr>
        <p:spPr>
          <a:xfrm>
            <a:off x="610235" y="5690438"/>
            <a:ext cx="527050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9 – частота публикации объявлений в час в период с 10.04.2024 по 11.05.2024 гг.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Изображение выглядит как График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443E814-1BCF-4AE2-A64E-FC3F18296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1411287"/>
            <a:ext cx="7854050" cy="3516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A7484F-97D0-2D4E-DB60-BA7F76EFBE7F}"/>
              </a:ext>
            </a:extLst>
          </p:cNvPr>
          <p:cNvSpPr txBox="1"/>
          <p:nvPr/>
        </p:nvSpPr>
        <p:spPr>
          <a:xfrm>
            <a:off x="8564522" y="2834223"/>
            <a:ext cx="596564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8 - частота публикации объявлений в день в период с 10.04.2024 по 11.05.2024 гг.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 descr="Линия со стрелкой: изгиб против часовой стрелки контур">
            <a:extLst>
              <a:ext uri="{FF2B5EF4-FFF2-40B4-BE49-F238E27FC236}">
                <a16:creationId xmlns:a16="http://schemas.microsoft.com/office/drawing/2014/main" id="{DE50A618-E57A-1D72-AAFC-9744F015E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257809">
            <a:off x="5005699" y="6175878"/>
            <a:ext cx="670440" cy="670440"/>
          </a:xfrm>
          <a:prstGeom prst="rect">
            <a:avLst/>
          </a:prstGeom>
        </p:spPr>
      </p:pic>
      <p:pic>
        <p:nvPicPr>
          <p:cNvPr id="21" name="Рисунок 20" descr="Линия со стрелкой: изгиб против часовой стрелки контур">
            <a:extLst>
              <a:ext uri="{FF2B5EF4-FFF2-40B4-BE49-F238E27FC236}">
                <a16:creationId xmlns:a16="http://schemas.microsoft.com/office/drawing/2014/main" id="{669B4102-A69A-4E68-6253-978E49BDE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093794">
            <a:off x="8599449" y="2250791"/>
            <a:ext cx="656182" cy="656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C5356-3469-6DEC-CD73-0248182582E7}"/>
              </a:ext>
            </a:extLst>
          </p:cNvPr>
          <p:cNvSpPr txBox="1"/>
          <p:nvPr/>
        </p:nvSpPr>
        <p:spPr>
          <a:xfrm>
            <a:off x="13929757" y="7767935"/>
            <a:ext cx="57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85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1797" y="764619"/>
            <a:ext cx="9686806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Актуальность исследования</a:t>
            </a:r>
            <a:endParaRPr lang="en-US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CC2F8D-0B74-D759-95E0-A405A1EA8341}"/>
              </a:ext>
            </a:extLst>
          </p:cNvPr>
          <p:cNvSpPr txBox="1"/>
          <p:nvPr/>
        </p:nvSpPr>
        <p:spPr>
          <a:xfrm>
            <a:off x="1410629" y="2398037"/>
            <a:ext cx="1180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Сфера IT стала неотъемлемой частью современного мира.  Стремительное развитие и расширение объёма данный формирует необходимость наличия специалистов, квалификация которых будет соответствовать требованиям рынка.  В связи с этим, исследования, проводимые по данной тематике, становятся все более актуальными.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Благодаря развитию IT- сферы на рынке появились и продолжают появляться новые вакансии. При этом перечень квалификаций у разных работодателей на схожих должностях может отличаться. В связи с чем возникает необходимость анализа и структурирования ключевых компетенций для конкретных должностей.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данной работы является выявление основных компетенций и характеристик вакансий для специалистов сферы IT.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Nunito" panose="020F0502020204030204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C934F-8042-98BB-81FC-513D64DB1BA1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5" name="Рисунок 4" descr="Изображение выглядит как текст, Графи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243947C5-3285-9496-98AB-B38E3C25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73" y="3291719"/>
            <a:ext cx="8521066" cy="3783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CB87B-45E0-258E-804F-03C4C21D5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687" y="1321237"/>
            <a:ext cx="10578305" cy="3929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F4D4E-C2DB-074B-FBE6-6F26389EEE08}"/>
              </a:ext>
            </a:extLst>
          </p:cNvPr>
          <p:cNvSpPr txBox="1"/>
          <p:nvPr/>
        </p:nvSpPr>
        <p:spPr>
          <a:xfrm>
            <a:off x="1006687" y="7119422"/>
            <a:ext cx="6717665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10 - топ 10 городов, где работодатели публикуют наибольшее количество объявлений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38D5B-FA4D-4923-8568-AEDA52DE9D78}"/>
              </a:ext>
            </a:extLst>
          </p:cNvPr>
          <p:cNvSpPr txBox="1"/>
          <p:nvPr/>
        </p:nvSpPr>
        <p:spPr>
          <a:xfrm>
            <a:off x="8113820" y="5266336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11 – упоминания вакансий  на сайте </a:t>
            </a:r>
            <a:r>
              <a:rPr lang="en-US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HH</a:t>
            </a: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E5E8D-2331-A197-6140-550BA4322AFF}"/>
              </a:ext>
            </a:extLst>
          </p:cNvPr>
          <p:cNvSpPr txBox="1"/>
          <p:nvPr/>
        </p:nvSpPr>
        <p:spPr>
          <a:xfrm>
            <a:off x="13929757" y="7767935"/>
            <a:ext cx="57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19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9BE809-FD03-A374-EF84-68C09FA5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667" y="1321237"/>
            <a:ext cx="10807066" cy="6085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94D4E-66F2-57C1-9252-CA5662322865}"/>
              </a:ext>
            </a:extLst>
          </p:cNvPr>
          <p:cNvSpPr txBox="1"/>
          <p:nvPr/>
        </p:nvSpPr>
        <p:spPr>
          <a:xfrm>
            <a:off x="3149600" y="7590283"/>
            <a:ext cx="833120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12 – заработные платы в топ-10 городов по количеству публикаций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95CA6-82EF-A876-C2CC-C24BCA28A640}"/>
              </a:ext>
            </a:extLst>
          </p:cNvPr>
          <p:cNvSpPr txBox="1"/>
          <p:nvPr/>
        </p:nvSpPr>
        <p:spPr>
          <a:xfrm>
            <a:off x="13953507" y="7767935"/>
            <a:ext cx="55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524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9865C7-CA81-1928-C655-F7235CEA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29" y="1894203"/>
            <a:ext cx="7909970" cy="4182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7FD69-483F-A59F-6A51-E056C7F34641}"/>
              </a:ext>
            </a:extLst>
          </p:cNvPr>
          <p:cNvSpPr txBox="1"/>
          <p:nvPr/>
        </p:nvSpPr>
        <p:spPr>
          <a:xfrm>
            <a:off x="800435" y="6148358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13 – график занятости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D96A2E6-E66B-C869-DFC1-FEE8D6513F7D}"/>
              </a:ext>
            </a:extLst>
          </p:cNvPr>
          <p:cNvGrpSpPr/>
          <p:nvPr/>
        </p:nvGrpSpPr>
        <p:grpSpPr>
          <a:xfrm>
            <a:off x="8788401" y="1023826"/>
            <a:ext cx="5652974" cy="5923074"/>
            <a:chOff x="9516649" y="1295333"/>
            <a:chExt cx="5333301" cy="5697497"/>
          </a:xfrm>
        </p:grpSpPr>
        <p:pic>
          <p:nvPicPr>
            <p:cNvPr id="11" name="Рисунок 10" descr="Изображение выглядит как текст, снимок экрана, диаграмма&#10;&#10;Автоматически созданное описание">
              <a:extLst>
                <a:ext uri="{FF2B5EF4-FFF2-40B4-BE49-F238E27FC236}">
                  <a16:creationId xmlns:a16="http://schemas.microsoft.com/office/drawing/2014/main" id="{1F79799F-1F88-E454-6CE7-BB8D77D1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25" t="1" r="37518" b="-13"/>
            <a:stretch/>
          </p:blipFill>
          <p:spPr>
            <a:xfrm>
              <a:off x="9966482" y="1321237"/>
              <a:ext cx="3517901" cy="566102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текст, снимок экрана, диаграмма&#10;&#10;Автоматически созданное описание">
              <a:extLst>
                <a:ext uri="{FF2B5EF4-FFF2-40B4-BE49-F238E27FC236}">
                  <a16:creationId xmlns:a16="http://schemas.microsoft.com/office/drawing/2014/main" id="{E7D630CE-3AE6-9B5D-6E9B-567528DBD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5137"/>
            <a:stretch/>
          </p:blipFill>
          <p:spPr>
            <a:xfrm>
              <a:off x="9516649" y="1321237"/>
              <a:ext cx="492263" cy="5661026"/>
            </a:xfrm>
            <a:prstGeom prst="rect">
              <a:avLst/>
            </a:prstGeom>
          </p:spPr>
        </p:pic>
        <p:pic>
          <p:nvPicPr>
            <p:cNvPr id="13" name="Рисунок 12" descr="Изображение выглядит как текст, снимок экрана, диаграмма&#10;&#10;Автоматически созданное описание">
              <a:extLst>
                <a:ext uri="{FF2B5EF4-FFF2-40B4-BE49-F238E27FC236}">
                  <a16:creationId xmlns:a16="http://schemas.microsoft.com/office/drawing/2014/main" id="{C70108B9-1F68-A042-AE1F-9AB2CC0C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556" t="-301"/>
            <a:stretch/>
          </p:blipFill>
          <p:spPr>
            <a:xfrm>
              <a:off x="13484383" y="1295333"/>
              <a:ext cx="1365567" cy="569749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821E1B-9FD2-777C-8500-BEDE702BE2B3}"/>
              </a:ext>
            </a:extLst>
          </p:cNvPr>
          <p:cNvSpPr txBox="1"/>
          <p:nvPr/>
        </p:nvSpPr>
        <p:spPr>
          <a:xfrm>
            <a:off x="7987966" y="7085017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15 – опыт работы в топ-5 городов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9B30A-FF65-59DF-CA56-E2112EE463D7}"/>
              </a:ext>
            </a:extLst>
          </p:cNvPr>
          <p:cNvSpPr txBox="1"/>
          <p:nvPr/>
        </p:nvSpPr>
        <p:spPr>
          <a:xfrm>
            <a:off x="13977257" y="7767935"/>
            <a:ext cx="52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827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803487" y="-12264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B6240-6E57-EA45-DCE0-27806FFC5FD3}"/>
              </a:ext>
            </a:extLst>
          </p:cNvPr>
          <p:cNvSpPr txBox="1"/>
          <p:nvPr/>
        </p:nvSpPr>
        <p:spPr>
          <a:xfrm>
            <a:off x="100461" y="3927761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19 – топ-5 городов и станций метро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08D6D99-8DC3-3BDA-8CF1-FA0CB209B824}"/>
              </a:ext>
            </a:extLst>
          </p:cNvPr>
          <p:cNvGrpSpPr/>
          <p:nvPr/>
        </p:nvGrpSpPr>
        <p:grpSpPr>
          <a:xfrm>
            <a:off x="6881410" y="856535"/>
            <a:ext cx="6945503" cy="6944695"/>
            <a:chOff x="3758348" y="642452"/>
            <a:chExt cx="6945503" cy="694469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1E18584-F177-EB5D-44CE-5041F15B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03"/>
            <a:stretch/>
          </p:blipFill>
          <p:spPr>
            <a:xfrm>
              <a:off x="8899599" y="642452"/>
              <a:ext cx="1804252" cy="6944694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54F4FA08-7199-83E7-32F8-036E433E6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11" r="36877"/>
            <a:stretch/>
          </p:blipFill>
          <p:spPr>
            <a:xfrm>
              <a:off x="4292599" y="642453"/>
              <a:ext cx="4622801" cy="6944694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3972539-61F1-C830-467D-F0A69A47C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619"/>
            <a:stretch/>
          </p:blipFill>
          <p:spPr>
            <a:xfrm>
              <a:off x="3758348" y="642453"/>
              <a:ext cx="534251" cy="694469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6BA902-0F0C-29DD-9353-A342C93F1C5B}"/>
              </a:ext>
            </a:extLst>
          </p:cNvPr>
          <p:cNvSpPr txBox="1"/>
          <p:nvPr/>
        </p:nvSpPr>
        <p:spPr>
          <a:xfrm>
            <a:off x="13970323" y="7767935"/>
            <a:ext cx="53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2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AE056F4-7752-D63A-7E47-3A70D4CDF283}"/>
              </a:ext>
            </a:extLst>
          </p:cNvPr>
          <p:cNvGrpSpPr/>
          <p:nvPr/>
        </p:nvGrpSpPr>
        <p:grpSpPr>
          <a:xfrm>
            <a:off x="3372167" y="1773674"/>
            <a:ext cx="7886065" cy="5318444"/>
            <a:chOff x="4115435" y="1694311"/>
            <a:chExt cx="7529830" cy="5150487"/>
          </a:xfrm>
        </p:grpSpPr>
        <p:pic>
          <p:nvPicPr>
            <p:cNvPr id="7" name="Рисунок 6" descr="Изображение выглядит как текст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D7DBD858-5BD1-A247-22B1-867F89914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158"/>
            <a:stretch/>
          </p:blipFill>
          <p:spPr>
            <a:xfrm>
              <a:off x="4115435" y="1694311"/>
              <a:ext cx="723265" cy="5150485"/>
            </a:xfrm>
            <a:prstGeom prst="rect">
              <a:avLst/>
            </a:prstGeom>
          </p:spPr>
        </p:pic>
        <p:pic>
          <p:nvPicPr>
            <p:cNvPr id="8" name="Рисунок 7" descr="Изображение выглядит как текст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516D398E-0C21-AA71-0D51-8C86AF273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549"/>
            <a:stretch/>
          </p:blipFill>
          <p:spPr>
            <a:xfrm>
              <a:off x="10312400" y="1694313"/>
              <a:ext cx="1332865" cy="5150485"/>
            </a:xfrm>
            <a:prstGeom prst="rect">
              <a:avLst/>
            </a:prstGeom>
          </p:spPr>
        </p:pic>
        <p:pic>
          <p:nvPicPr>
            <p:cNvPr id="10" name="Рисунок 9" descr="Изображение выглядит как текст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3CF77266-D797-D695-31B5-16092503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58" r="24096"/>
            <a:stretch/>
          </p:blipFill>
          <p:spPr>
            <a:xfrm>
              <a:off x="4838700" y="1694312"/>
              <a:ext cx="5473700" cy="515048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6B6240-6E57-EA45-DCE0-27806FFC5FD3}"/>
              </a:ext>
            </a:extLst>
          </p:cNvPr>
          <p:cNvSpPr txBox="1"/>
          <p:nvPr/>
        </p:nvSpPr>
        <p:spPr>
          <a:xfrm>
            <a:off x="3657600" y="7286779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19 – топ-5 городов и компании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4EFE0-B776-0D9D-DE7F-E4EC9E0EBF9C}"/>
              </a:ext>
            </a:extLst>
          </p:cNvPr>
          <p:cNvSpPr txBox="1"/>
          <p:nvPr/>
        </p:nvSpPr>
        <p:spPr>
          <a:xfrm>
            <a:off x="13917881" y="7767935"/>
            <a:ext cx="58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658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38CAEEB-936C-53BB-6A15-FF96A662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71" y="2197538"/>
            <a:ext cx="11690849" cy="4495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BDD66-AD72-F4F2-9E62-258783BD536E}"/>
              </a:ext>
            </a:extLst>
          </p:cNvPr>
          <p:cNvSpPr txBox="1"/>
          <p:nvPr/>
        </p:nvSpPr>
        <p:spPr>
          <a:xfrm>
            <a:off x="3657600" y="6981673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Рисунок 20 – облако компаний</a:t>
            </a:r>
            <a:endParaRPr lang="ru-RU" sz="1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47015-5F58-94BB-D065-855FC7C6B868}"/>
              </a:ext>
            </a:extLst>
          </p:cNvPr>
          <p:cNvSpPr txBox="1"/>
          <p:nvPr/>
        </p:nvSpPr>
        <p:spPr>
          <a:xfrm>
            <a:off x="13846629" y="7767935"/>
            <a:ext cx="65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35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исследования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B95C2-B3BC-190C-83C1-A8C4BF0DFF35}"/>
              </a:ext>
            </a:extLst>
          </p:cNvPr>
          <p:cNvSpPr txBox="1"/>
          <p:nvPr/>
        </p:nvSpPr>
        <p:spPr>
          <a:xfrm>
            <a:off x="1006686" y="1913203"/>
            <a:ext cx="11820313" cy="551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Компании ищут сотрудников со следующими </a:t>
            </a: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основными навыками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Ответственный,</a:t>
            </a:r>
            <a:r>
              <a:rPr lang="ru-RU" sz="2000" kern="100" dirty="0"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стрессоустойчивый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владеет </a:t>
            </a:r>
            <a:r>
              <a:rPr lang="en-US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имеет высшее образование/техническое образование, знание языков программирования: </a:t>
            </a:r>
            <a:r>
              <a:rPr lang="en-US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знание языков: русский язык, английский язык, опыт работы от 1 до 3 лет,  устройство на полный рабочий день.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endParaRPr lang="ru-RU" sz="20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Резюме компаний и объявлений: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Компании публикуют большую часть объявлений с 9:00 до 16:00. Наибольшее количество публикаций приходится на понедельник, среду, четверг и пятницу. Наименьшее количество вакансий публикуется в воскресенье. Работодатели в большей степени ищут: программистов, разработчиков, тестировщиков, аналитиков. Компании в основном ищут сотрудников на полную занятость (72%) и удаленную работу (21%). Большая часть вакансий нацелена на поиск сотрудников для работы в Москве, Санкт-Петербурге, Екатеринбурге. Большая часть объявлений приходится на «Сбербанк», «Тинькофф», «Яндекс </a:t>
            </a:r>
            <a:r>
              <a:rPr lang="ru-RU" sz="2000" kern="100" dirty="0" err="1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Краут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», «МТС», «</a:t>
            </a:r>
            <a:r>
              <a:rPr lang="en-US" sz="2000" kern="100" dirty="0" err="1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Yadro</a:t>
            </a: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» и другие.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87948-0240-7A0D-8C20-52F65C3B3E80}"/>
              </a:ext>
            </a:extLst>
          </p:cNvPr>
          <p:cNvSpPr txBox="1"/>
          <p:nvPr/>
        </p:nvSpPr>
        <p:spPr>
          <a:xfrm>
            <a:off x="13953507" y="7767935"/>
            <a:ext cx="55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892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2630" y="1600438"/>
            <a:ext cx="7064216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54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Дистрибутив файлов</a:t>
            </a:r>
            <a:endParaRPr lang="en-US" sz="5474" dirty="0"/>
          </a:p>
        </p:txBody>
      </p:sp>
      <p:sp>
        <p:nvSpPr>
          <p:cNvPr id="5" name="Shape 2"/>
          <p:cNvSpPr/>
          <p:nvPr/>
        </p:nvSpPr>
        <p:spPr>
          <a:xfrm>
            <a:off x="1042630" y="3025259"/>
            <a:ext cx="6133624" cy="1662946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351121" y="3333750"/>
            <a:ext cx="4312444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Код для парсинга данных</a:t>
            </a:r>
            <a:endParaRPr lang="en-US" sz="2737" dirty="0"/>
          </a:p>
        </p:txBody>
      </p:sp>
      <p:sp>
        <p:nvSpPr>
          <p:cNvPr id="7" name="Text 4"/>
          <p:cNvSpPr/>
          <p:nvPr/>
        </p:nvSpPr>
        <p:spPr>
          <a:xfrm>
            <a:off x="1351121" y="3934897"/>
            <a:ext cx="551664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endParaRPr lang="en-US" sz="2189" dirty="0"/>
          </a:p>
        </p:txBody>
      </p:sp>
      <p:sp>
        <p:nvSpPr>
          <p:cNvPr id="8" name="Shape 5"/>
          <p:cNvSpPr/>
          <p:nvPr/>
        </p:nvSpPr>
        <p:spPr>
          <a:xfrm>
            <a:off x="7454265" y="3025259"/>
            <a:ext cx="6133624" cy="1662946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762756" y="3333750"/>
            <a:ext cx="5129808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Код для визуализации данных</a:t>
            </a:r>
            <a:endParaRPr lang="en-US" sz="2737" dirty="0"/>
          </a:p>
        </p:txBody>
      </p:sp>
      <p:sp>
        <p:nvSpPr>
          <p:cNvPr id="10" name="Text 7"/>
          <p:cNvSpPr/>
          <p:nvPr/>
        </p:nvSpPr>
        <p:spPr>
          <a:xfrm>
            <a:off x="7762756" y="3934897"/>
            <a:ext cx="551664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endParaRPr lang="en-US" sz="2189" dirty="0"/>
          </a:p>
        </p:txBody>
      </p:sp>
      <p:sp>
        <p:nvSpPr>
          <p:cNvPr id="11" name="Shape 8"/>
          <p:cNvSpPr/>
          <p:nvPr/>
        </p:nvSpPr>
        <p:spPr>
          <a:xfrm>
            <a:off x="1042630" y="4966216"/>
            <a:ext cx="6133624" cy="1662946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351121" y="5274707"/>
            <a:ext cx="5454015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Файл для визуализации в Elastic</a:t>
            </a:r>
            <a:endParaRPr lang="en-US" sz="2737" dirty="0"/>
          </a:p>
        </p:txBody>
      </p:sp>
      <p:sp>
        <p:nvSpPr>
          <p:cNvPr id="13" name="Text 10"/>
          <p:cNvSpPr/>
          <p:nvPr/>
        </p:nvSpPr>
        <p:spPr>
          <a:xfrm>
            <a:off x="1351121" y="5875853"/>
            <a:ext cx="5516642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03"/>
              </a:lnSpc>
              <a:buNone/>
            </a:pPr>
            <a:endParaRPr lang="en-US" sz="2189" dirty="0"/>
          </a:p>
        </p:txBody>
      </p:sp>
      <p:sp>
        <p:nvSpPr>
          <p:cNvPr id="14" name="Shape 11"/>
          <p:cNvSpPr/>
          <p:nvPr/>
        </p:nvSpPr>
        <p:spPr>
          <a:xfrm>
            <a:off x="7454265" y="4966216"/>
            <a:ext cx="6133624" cy="1662946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7762756" y="5274707"/>
            <a:ext cx="5516642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Описание программной реализации</a:t>
            </a:r>
            <a:endParaRPr lang="en-US" sz="2737" dirty="0"/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B8B4F4B2-8AB3-E0EC-1DC5-0300F9353184}"/>
              </a:ext>
            </a:extLst>
          </p:cNvPr>
          <p:cNvSpPr/>
          <p:nvPr/>
        </p:nvSpPr>
        <p:spPr>
          <a:xfrm>
            <a:off x="1042570" y="6733460"/>
            <a:ext cx="12545259" cy="693252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077EA4E-A97B-C00D-0F76-7F18889DFCD9}"/>
              </a:ext>
            </a:extLst>
          </p:cNvPr>
          <p:cNvSpPr/>
          <p:nvPr/>
        </p:nvSpPr>
        <p:spPr>
          <a:xfrm>
            <a:off x="1382434" y="6810572"/>
            <a:ext cx="10974666" cy="4197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ru-RU" sz="2737" b="1" dirty="0">
                <a:solidFill>
                  <a:schemeClr val="accent6">
                    <a:lumMod val="75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Ссылка на дистрибутив: </a:t>
            </a:r>
            <a:r>
              <a:rPr lang="en-US" sz="2737" b="1" dirty="0">
                <a:solidFill>
                  <a:schemeClr val="accent6">
                    <a:lumMod val="75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https://github.com/JuSweetpea/big_data</a:t>
            </a:r>
            <a:endParaRPr lang="en-US" sz="2737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19D53-576F-C267-9C14-B5F0D196599D}"/>
              </a:ext>
            </a:extLst>
          </p:cNvPr>
          <p:cNvSpPr txBox="1"/>
          <p:nvPr/>
        </p:nvSpPr>
        <p:spPr>
          <a:xfrm>
            <a:off x="13929757" y="7767935"/>
            <a:ext cx="57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26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04165" y="3651369"/>
            <a:ext cx="8622070" cy="9268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5474" b="1" dirty="0">
                <a:solidFill>
                  <a:srgbClr val="00002E"/>
                </a:solidFill>
              </a:rPr>
              <a:t>СПАСИБО ЗА ВНИМАНИЕ!</a:t>
            </a:r>
            <a:endParaRPr lang="en-US" sz="5474" dirty="0"/>
          </a:p>
        </p:txBody>
      </p:sp>
    </p:spTree>
    <p:extLst>
      <p:ext uri="{BB962C8B-B14F-4D97-AF65-F5344CB8AC3E}">
        <p14:creationId xmlns:p14="http://schemas.microsoft.com/office/powerpoint/2010/main" val="412471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0832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06687" y="452438"/>
            <a:ext cx="866846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</a:rPr>
              <a:t>Список литературы</a:t>
            </a:r>
          </a:p>
          <a:p>
            <a:pPr marL="0" indent="0">
              <a:lnSpc>
                <a:spcPts val="6842"/>
              </a:lnSpc>
              <a:buNone/>
            </a:pP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87948-0240-7A0D-8C20-52F65C3B3E80}"/>
              </a:ext>
            </a:extLst>
          </p:cNvPr>
          <p:cNvSpPr txBox="1"/>
          <p:nvPr/>
        </p:nvSpPr>
        <p:spPr>
          <a:xfrm>
            <a:off x="13953507" y="7767935"/>
            <a:ext cx="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F7A32-6EA4-6D20-3A05-324C06719397}"/>
              </a:ext>
            </a:extLst>
          </p:cNvPr>
          <p:cNvSpPr txBox="1"/>
          <p:nvPr/>
        </p:nvSpPr>
        <p:spPr>
          <a:xfrm>
            <a:off x="1006687" y="1458566"/>
            <a:ext cx="11474280" cy="6982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Обзор ИТ-отрасли по итогам первого полугодия: какие зарплаты платят и насколько сложно найти работу // spb.hh.ru URL: https://spb.hh.ru/article/31783?ysclid=lt8ylrej88270300483  (дата обращения: 12.05.2024).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Исследование рынка ИТ-вакансий: годовой рост составил 18% // habr.com URL: https://habr.com/ru/articles/770720/  (дата обращения: 10.05.2024).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Тенденции востребованности специалистов сферы информационных технологий на рынке труда в России // cyberleninka.ru URL: https://cyberleninka.ru/article/n/tendentsii-vostrebovannosti-spetsialistov-sfery-informatsionnyh-tehnologiy-na-rynke-truda-v-rossii  (дата обращения: 10.05.2024).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Анализ спроса на компетенции в области информационных технологий от лидирующих российских компаний // cyberleninka.ru URL: https://cyberleninka.ru/article/n/analiz-sprosa-na-kompetentsii-v-oblasti-informatsionnyh-tehnologiy-ot-lidiruyuschih-rossiyskih-kompaniy  (дата обращения: 01.05.2024).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Спрос на навыки на рынке труда в сфере информационных технологий // cyberleninka.ru URL: https://cyberleninka.ru/article/n/spros-na-navyki-na-rynke-truda-v-sfere-informatsionnyh-tehnologiy  (дата обращения: 10.05.2024).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Какие компетенции ждёт региональный рынок ИТ-специалистов? Разработка и апробация технологии анализа актуальных вакансий // cyberleninka.ru/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URL: https://cyberleninka.ru/article/n/kakie-kompetentsii-zhdyot-regionalnyy-rynok-it-spetsialistov-razrabotka-i-aprobatsiya-tehnologii-analiza-aktualnyh-vakansiy  (дата обращения: 01.05.2024).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endParaRPr lang="ru-RU" sz="20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8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1797" y="764619"/>
            <a:ext cx="9686806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</a:t>
            </a:r>
            <a:r>
              <a:rPr lang="en-US" sz="4000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адачи</a:t>
            </a: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исследования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297936" y="2189440"/>
            <a:ext cx="34647" cy="10077450"/>
          </a:xfrm>
          <a:prstGeom prst="rect">
            <a:avLst/>
          </a:prstGeom>
          <a:solidFill>
            <a:srgbClr val="DFDF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029325" y="2702064"/>
            <a:ext cx="973098" cy="34647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7" name="Shape 4"/>
          <p:cNvSpPr/>
          <p:nvPr/>
        </p:nvSpPr>
        <p:spPr>
          <a:xfrm>
            <a:off x="7002423" y="2406729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8" name="Text 5"/>
          <p:cNvSpPr/>
          <p:nvPr/>
        </p:nvSpPr>
        <p:spPr>
          <a:xfrm>
            <a:off x="7190065" y="2458879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2630" y="2467451"/>
            <a:ext cx="4743331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литературы и выделение ключевых слов для поиска вакансий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627977" y="3422034"/>
            <a:ext cx="973098" cy="34647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11" name="Shape 8"/>
          <p:cNvSpPr/>
          <p:nvPr/>
        </p:nvSpPr>
        <p:spPr>
          <a:xfrm>
            <a:off x="7002423" y="3126699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12" name="Text 9"/>
          <p:cNvSpPr/>
          <p:nvPr/>
        </p:nvSpPr>
        <p:spPr>
          <a:xfrm>
            <a:off x="7190065" y="3178849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861822" y="3174474"/>
            <a:ext cx="4743331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Сбор данных по выбранным вакансиям сферы IT в РФ и СНГ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012061" y="4111823"/>
            <a:ext cx="973098" cy="34647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15" name="Shape 12"/>
          <p:cNvSpPr/>
          <p:nvPr/>
        </p:nvSpPr>
        <p:spPr>
          <a:xfrm>
            <a:off x="6985159" y="3816489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16" name="Text 13"/>
          <p:cNvSpPr/>
          <p:nvPr/>
        </p:nvSpPr>
        <p:spPr>
          <a:xfrm>
            <a:off x="7172801" y="3868638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1025366" y="3877211"/>
            <a:ext cx="4743331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Сбор информации о количестве вакансий за выбранный временной промежуток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7610713" y="4799577"/>
            <a:ext cx="973098" cy="34647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19" name="Shape 16"/>
          <p:cNvSpPr/>
          <p:nvPr/>
        </p:nvSpPr>
        <p:spPr>
          <a:xfrm>
            <a:off x="6985159" y="4504243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20" name="Text 17"/>
          <p:cNvSpPr/>
          <p:nvPr/>
        </p:nvSpPr>
        <p:spPr>
          <a:xfrm>
            <a:off x="7172801" y="4556392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800" dirty="0"/>
          </a:p>
        </p:txBody>
      </p:sp>
      <p:sp>
        <p:nvSpPr>
          <p:cNvPr id="21" name="Text 18"/>
          <p:cNvSpPr/>
          <p:nvPr/>
        </p:nvSpPr>
        <p:spPr>
          <a:xfrm>
            <a:off x="8827175" y="4564965"/>
            <a:ext cx="4743331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Сбор информации о компетенциях для выбранных вакансий</a:t>
            </a:r>
            <a:endParaRPr lang="en-US" sz="2000" dirty="0"/>
          </a:p>
        </p:txBody>
      </p:sp>
      <p:sp>
        <p:nvSpPr>
          <p:cNvPr id="22" name="Shape 19"/>
          <p:cNvSpPr/>
          <p:nvPr/>
        </p:nvSpPr>
        <p:spPr>
          <a:xfrm>
            <a:off x="6012061" y="5477280"/>
            <a:ext cx="973098" cy="34647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23" name="Shape 20"/>
          <p:cNvSpPr/>
          <p:nvPr/>
        </p:nvSpPr>
        <p:spPr>
          <a:xfrm>
            <a:off x="6985159" y="5181946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24" name="Text 21"/>
          <p:cNvSpPr/>
          <p:nvPr/>
        </p:nvSpPr>
        <p:spPr>
          <a:xfrm>
            <a:off x="7172801" y="5234095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800" dirty="0"/>
          </a:p>
        </p:txBody>
      </p:sp>
      <p:sp>
        <p:nvSpPr>
          <p:cNvPr id="25" name="Text 22"/>
          <p:cNvSpPr/>
          <p:nvPr/>
        </p:nvSpPr>
        <p:spPr>
          <a:xfrm>
            <a:off x="1025366" y="5242668"/>
            <a:ext cx="4743331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компетенций и выделение </a:t>
            </a:r>
            <a:r>
              <a:rPr lang="en-US" sz="2000" b="1" dirty="0" err="1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основных</a:t>
            </a:r>
            <a:r>
              <a:rPr lang="en-US" sz="20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000" b="1" dirty="0" err="1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навыков</a:t>
            </a:r>
            <a:r>
              <a:rPr lang="ru-RU" sz="20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и характеристик вакансий</a:t>
            </a:r>
            <a:endParaRPr lang="en-US" sz="2000" dirty="0"/>
          </a:p>
        </p:txBody>
      </p:sp>
      <p:sp>
        <p:nvSpPr>
          <p:cNvPr id="26" name="Shape 23"/>
          <p:cNvSpPr/>
          <p:nvPr/>
        </p:nvSpPr>
        <p:spPr>
          <a:xfrm>
            <a:off x="7610713" y="6168310"/>
            <a:ext cx="973098" cy="34647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27" name="Shape 24"/>
          <p:cNvSpPr/>
          <p:nvPr/>
        </p:nvSpPr>
        <p:spPr>
          <a:xfrm>
            <a:off x="6985159" y="5872976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28" name="Text 25"/>
          <p:cNvSpPr/>
          <p:nvPr/>
        </p:nvSpPr>
        <p:spPr>
          <a:xfrm>
            <a:off x="7172801" y="5925125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2800" dirty="0"/>
          </a:p>
        </p:txBody>
      </p:sp>
      <p:sp>
        <p:nvSpPr>
          <p:cNvPr id="29" name="Text 26"/>
          <p:cNvSpPr/>
          <p:nvPr/>
        </p:nvSpPr>
        <p:spPr>
          <a:xfrm>
            <a:off x="8827175" y="5933697"/>
            <a:ext cx="4743331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частоты публикаций вакансий</a:t>
            </a:r>
            <a:endParaRPr lang="en-US" sz="2000" dirty="0"/>
          </a:p>
        </p:txBody>
      </p:sp>
      <p:sp>
        <p:nvSpPr>
          <p:cNvPr id="30" name="Shape 27"/>
          <p:cNvSpPr/>
          <p:nvPr/>
        </p:nvSpPr>
        <p:spPr>
          <a:xfrm>
            <a:off x="6029325" y="6752928"/>
            <a:ext cx="973098" cy="34647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ru-RU" sz="1400"/>
          </a:p>
        </p:txBody>
      </p:sp>
      <p:sp>
        <p:nvSpPr>
          <p:cNvPr id="31" name="Shape 28"/>
          <p:cNvSpPr/>
          <p:nvPr/>
        </p:nvSpPr>
        <p:spPr>
          <a:xfrm>
            <a:off x="6985159" y="6547562"/>
            <a:ext cx="625554" cy="625554"/>
          </a:xfrm>
          <a:prstGeom prst="roundRect">
            <a:avLst>
              <a:gd name="adj" fmla="val 80009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400"/>
          </a:p>
        </p:txBody>
      </p:sp>
      <p:sp>
        <p:nvSpPr>
          <p:cNvPr id="32" name="Text 29"/>
          <p:cNvSpPr/>
          <p:nvPr/>
        </p:nvSpPr>
        <p:spPr>
          <a:xfrm>
            <a:off x="7172801" y="6599711"/>
            <a:ext cx="250269" cy="521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105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7</a:t>
            </a:r>
            <a:endParaRPr lang="en-US" sz="2800" dirty="0"/>
          </a:p>
        </p:txBody>
      </p:sp>
      <p:sp>
        <p:nvSpPr>
          <p:cNvPr id="33" name="Text 30"/>
          <p:cNvSpPr/>
          <p:nvPr/>
        </p:nvSpPr>
        <p:spPr>
          <a:xfrm>
            <a:off x="1042630" y="6518315"/>
            <a:ext cx="4743331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421"/>
              </a:lnSpc>
              <a:buNone/>
            </a:pPr>
            <a:r>
              <a:rPr lang="en-US" sz="20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Структурирование результатов работы и построение графиков, диаграмм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CC29C7-BD9B-B4E4-353B-3C52F1560BD6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41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8753" y="89210"/>
            <a:ext cx="14416644" cy="814039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710684" y="444818"/>
            <a:ext cx="6951345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ru-RU" sz="5474" b="1" dirty="0">
                <a:solidFill>
                  <a:srgbClr val="00002E"/>
                </a:solidFill>
                <a:latin typeface="Nunito" pitchFamily="34" charset="0"/>
              </a:rPr>
              <a:t>Аналогичные исследования</a:t>
            </a:r>
            <a:endParaRPr lang="en-US" sz="5474" dirty="0"/>
          </a:p>
        </p:txBody>
      </p:sp>
      <p:sp>
        <p:nvSpPr>
          <p:cNvPr id="6" name="Text 3"/>
          <p:cNvSpPr/>
          <p:nvPr/>
        </p:nvSpPr>
        <p:spPr>
          <a:xfrm>
            <a:off x="512956" y="1324769"/>
            <a:ext cx="13794059" cy="6815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028A9-D2F9-0000-9B76-407C2BA55BEE}"/>
              </a:ext>
            </a:extLst>
          </p:cNvPr>
          <p:cNvSpPr txBox="1"/>
          <p:nvPr/>
        </p:nvSpPr>
        <p:spPr>
          <a:xfrm>
            <a:off x="0" y="2291731"/>
            <a:ext cx="7315200" cy="497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503"/>
              </a:lnSpc>
              <a:buNone/>
            </a:pPr>
            <a:r>
              <a:rPr lang="ru-RU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Исследование </a:t>
            </a:r>
            <a:r>
              <a:rPr lang="en-US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</a:t>
            </a:r>
            <a:r>
              <a:rPr lang="ru-RU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рынка вакансий</a:t>
            </a:r>
          </a:p>
          <a:p>
            <a:pPr marL="0" indent="0">
              <a:lnSpc>
                <a:spcPts val="3503"/>
              </a:lnSpc>
              <a:buNone/>
            </a:pPr>
            <a:r>
              <a:rPr lang="ru-RU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 Обзор ИТ-отрасли по итогам первого полугодия: какие зарплаты платят и насколько сложно найти работу // spb.hh.ru URL: https://spb.hh.ru/article/31783?ysclid=lt8ylrej88270300483  (дата обращения: 12.05.2024).</a:t>
            </a:r>
          </a:p>
          <a:p>
            <a:pPr marL="0" indent="0">
              <a:lnSpc>
                <a:spcPts val="3503"/>
              </a:lnSpc>
              <a:buNone/>
            </a:pPr>
            <a:r>
              <a:rPr lang="ru-RU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 Исследование рынка ИТ-вакансий: годовой рост составил 18% // habr.com URL: https://habr.com/ru/articles/770720/  (дата обращения: 10.05.2024).</a:t>
            </a:r>
          </a:p>
          <a:p>
            <a:pPr>
              <a:lnSpc>
                <a:spcPts val="3503"/>
              </a:lnSpc>
            </a:pPr>
            <a:r>
              <a:rPr lang="ru-RU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 Тенденции востребованности специалистов сферы информационных технологий на рынке труда в России // cyberleninka.ru URL: https://cyberleninka.ru/article/n/tendentsii-vostrebovannosti-spetsialistov-sfery-informatsionnyh-tehnologiy-na-rynke-truda-v-rossii  (дата обращения: 10.05.2024).</a:t>
            </a:r>
          </a:p>
          <a:p>
            <a:pPr marL="0" indent="0">
              <a:lnSpc>
                <a:spcPts val="3503"/>
              </a:lnSpc>
              <a:buNone/>
            </a:pPr>
            <a:endParaRPr lang="ru-RU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4A11D-455B-3577-C7A0-57309C546C79}"/>
              </a:ext>
            </a:extLst>
          </p:cNvPr>
          <p:cNvSpPr txBox="1"/>
          <p:nvPr/>
        </p:nvSpPr>
        <p:spPr>
          <a:xfrm>
            <a:off x="7409985" y="2142804"/>
            <a:ext cx="6861360" cy="495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503"/>
              </a:lnSpc>
              <a:buNone/>
            </a:pPr>
            <a:r>
              <a:rPr lang="ru-RU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Анализ компетенций в </a:t>
            </a:r>
            <a:r>
              <a:rPr lang="en-US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</a:t>
            </a:r>
            <a:r>
              <a:rPr lang="ru-RU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сфере</a:t>
            </a:r>
          </a:p>
          <a:p>
            <a:pPr marL="0" indent="0">
              <a:lnSpc>
                <a:spcPts val="3503"/>
              </a:lnSpc>
              <a:buNone/>
            </a:pPr>
            <a:r>
              <a:rPr lang="ru-RU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4. Анализ спроса на компетенции в области информационных технологий от лидирующих российских компаний // cyberleninka.ru URL: https://cyberleninka.ru/article/n/analiz-sprosa-na-kompetentsii-v-oblasti-informatsionnyh-tehnologiy-ot-lidiruyuschih-rossiyskih-kompaniy  (дата обращения: 01.05.2024).</a:t>
            </a:r>
          </a:p>
          <a:p>
            <a:pPr marL="0" indent="0">
              <a:lnSpc>
                <a:spcPts val="3503"/>
              </a:lnSpc>
              <a:buNone/>
            </a:pPr>
            <a:r>
              <a:rPr lang="ru-RU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5. Спрос на навыки на рынке труда в сфере информационных технологий // cyberleninka.ru URL: https://cyberleninka.ru/article/n/spros-na-navyki-na-rynke-truda-v-sfere-informatsionnyh-tehnologiy  (дата обращения: 10.05.2024).</a:t>
            </a:r>
          </a:p>
          <a:p>
            <a:pPr marL="0" indent="0">
              <a:lnSpc>
                <a:spcPts val="3503"/>
              </a:lnSpc>
              <a:buNone/>
            </a:pPr>
            <a:r>
              <a:rPr lang="ru-RU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6. Какие компетенции ждёт региональный рынок ИТ-специалистов? Разработка и апробация технологии анализа актуальных вакансий // cyberleninka.ru/</a:t>
            </a:r>
            <a:r>
              <a:rPr lang="ru-RU" sz="11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article</a:t>
            </a:r>
            <a:r>
              <a:rPr lang="ru-RU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URL: https://cyberleninka.ru/article/n/kakie-kompetentsii-zhdyot-regionalnyy-rynok-it-spetsialistov-razrabotka-i-aprobatsiya-tehnologii-analiza-aktualnyh-vakansiy  (дата обращения: 01.05.2024).</a:t>
            </a:r>
            <a:endParaRPr lang="en-US" sz="1400" dirty="0"/>
          </a:p>
        </p:txBody>
      </p:sp>
      <p:sp>
        <p:nvSpPr>
          <p:cNvPr id="12" name="AutoShape 2" descr="Picture background">
            <a:extLst>
              <a:ext uri="{FF2B5EF4-FFF2-40B4-BE49-F238E27FC236}">
                <a16:creationId xmlns:a16="http://schemas.microsoft.com/office/drawing/2014/main" id="{9A9C33D9-04F2-AF30-5F4F-1078141DDE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DB933B-02FE-83A2-D1F3-8A4A2EE6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671" y="89210"/>
            <a:ext cx="2895045" cy="1881779"/>
          </a:xfrm>
          <a:prstGeom prst="rect">
            <a:avLst/>
          </a:prstGeom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BE84C26D-72EA-12FF-024E-C5E5D8A8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44" y="6721434"/>
            <a:ext cx="2671756" cy="133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22A4B-CA19-A2F3-50C2-C114C394294A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99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-245745"/>
            <a:ext cx="5486400" cy="9695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2630" y="764619"/>
            <a:ext cx="7058739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Характеристика датасета</a:t>
            </a:r>
            <a:endParaRPr lang="en-US" sz="4000" dirty="0"/>
          </a:p>
        </p:txBody>
      </p:sp>
      <p:sp>
        <p:nvSpPr>
          <p:cNvPr id="6" name="Text 2"/>
          <p:cNvSpPr/>
          <p:nvPr/>
        </p:nvSpPr>
        <p:spPr>
          <a:xfrm>
            <a:off x="1042630" y="1752600"/>
            <a:ext cx="70587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Датасет был собран с помощью языка программирования Python из базы данных </a:t>
            </a:r>
            <a:r>
              <a:rPr lang="en-US" sz="2189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api.hh.ru</a:t>
            </a: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</a:t>
            </a:r>
            <a:endParaRPr lang="en-US" sz="2189" dirty="0"/>
          </a:p>
        </p:txBody>
      </p:sp>
      <p:sp>
        <p:nvSpPr>
          <p:cNvPr id="7" name="Text 3"/>
          <p:cNvSpPr/>
          <p:nvPr/>
        </p:nvSpPr>
        <p:spPr>
          <a:xfrm>
            <a:off x="1042630" y="2955013"/>
            <a:ext cx="70587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Географические ограничения включают Российскую Федерацию и страны СНГ. 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1042630" y="4157425"/>
            <a:ext cx="70587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Период сбора информации составил с 10.04.2024 по 11.05.2024 гг. </a:t>
            </a:r>
            <a:endParaRPr lang="en-US" sz="2189" dirty="0"/>
          </a:p>
        </p:txBody>
      </p:sp>
      <p:sp>
        <p:nvSpPr>
          <p:cNvPr id="9" name="Text 5"/>
          <p:cNvSpPr/>
          <p:nvPr/>
        </p:nvSpPr>
        <p:spPr>
          <a:xfrm>
            <a:off x="1042630" y="5359837"/>
            <a:ext cx="70587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Фильтр поиска был основан на ключевых словах. </a:t>
            </a:r>
            <a:endParaRPr lang="en-US" sz="2189" dirty="0"/>
          </a:p>
        </p:txBody>
      </p:sp>
      <p:sp>
        <p:nvSpPr>
          <p:cNvPr id="10" name="Text 6"/>
          <p:cNvSpPr/>
          <p:nvPr/>
        </p:nvSpPr>
        <p:spPr>
          <a:xfrm>
            <a:off x="1042630" y="6117432"/>
            <a:ext cx="7058739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Общее количество данных - 352272 вакансии. </a:t>
            </a:r>
            <a:endParaRPr lang="en-US" sz="2189" dirty="0"/>
          </a:p>
        </p:txBody>
      </p:sp>
      <p:sp>
        <p:nvSpPr>
          <p:cNvPr id="11" name="Text 7"/>
          <p:cNvSpPr/>
          <p:nvPr/>
        </p:nvSpPr>
        <p:spPr>
          <a:xfrm>
            <a:off x="1042630" y="6875026"/>
            <a:ext cx="7058739" cy="889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Формат файла датасета - JSON File (.json), размер файла - 905 МБ.</a:t>
            </a:r>
            <a:endParaRPr lang="en-US" sz="218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D4F75-E3DC-D53F-8D72-68C6F20B6E0C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93113" y="8308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Ограничения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DF7FD-5C62-FF30-4CC3-B4744B22AB29}"/>
              </a:ext>
            </a:extLst>
          </p:cNvPr>
          <p:cNvSpPr txBox="1"/>
          <p:nvPr/>
        </p:nvSpPr>
        <p:spPr>
          <a:xfrm>
            <a:off x="2679700" y="2249439"/>
            <a:ext cx="10566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PT Sans" panose="020B0503020203020204" pitchFamily="34" charset="-52"/>
              </a:rPr>
              <a:t>За один запрос можно выгрузить только 2000 последних вакансий.</a:t>
            </a:r>
          </a:p>
          <a:p>
            <a:endParaRPr lang="ru-RU" sz="2400" dirty="0">
              <a:latin typeface="PT Sans" panose="020B0503020203020204" pitchFamily="3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PT Sans" panose="020B0503020203020204" pitchFamily="34" charset="-52"/>
              </a:rPr>
              <a:t>В среднем 10 запросов/сек с одного IP-адреса к API </a:t>
            </a:r>
            <a:r>
              <a:rPr lang="ru-RU" sz="2400" dirty="0" err="1">
                <a:latin typeface="PT Sans" panose="020B0503020203020204" pitchFamily="34" charset="-52"/>
              </a:rPr>
              <a:t>HeadHunter</a:t>
            </a:r>
            <a:r>
              <a:rPr lang="ru-RU" sz="2400" dirty="0">
                <a:latin typeface="PT Sans" panose="020B0503020203020204" pitchFamily="34" charset="-5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PT Sans" panose="020B0503020203020204" pitchFamily="3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PT Sans" panose="020B0503020203020204" pitchFamily="34" charset="-52"/>
              </a:rPr>
              <a:t>На данный момент можно получить информацию по более чем 98 миллионам вакансий, хранящихся на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PT Sans" panose="020B0503020203020204" pitchFamily="3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PT Sans" panose="020B0503020203020204" pitchFamily="34" charset="-52"/>
              </a:rPr>
              <a:t>В руководстве к пользованию API </a:t>
            </a:r>
            <a:r>
              <a:rPr lang="ru-RU" sz="2400" dirty="0" err="1">
                <a:latin typeface="PT Sans" panose="020B0503020203020204" pitchFamily="34" charset="-52"/>
              </a:rPr>
              <a:t>HeadHunter</a:t>
            </a:r>
            <a:r>
              <a:rPr lang="ru-RU" sz="2400" dirty="0">
                <a:latin typeface="PT Sans" panose="020B0503020203020204" pitchFamily="34" charset="-52"/>
              </a:rPr>
              <a:t> столкнулись  с необходимостью регистрации приложения. Можно выгрузить без регистрации, однако количество запросов с одного IP будет ограничено (например, выгрузка информации только за последний месяц).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F9A2C-D317-EE2B-F0B1-3504D5A17E98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216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042630" y="374967"/>
            <a:ext cx="10449282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Используемая инфраструктура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1594247" y="1630048"/>
            <a:ext cx="1242298" cy="1242298"/>
          </a:xfrm>
          <a:prstGeom prst="roundRect">
            <a:avLst>
              <a:gd name="adj" fmla="val 7359817"/>
            </a:avLst>
          </a:prstGeom>
          <a:noFill/>
          <a:ln w="3048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727" y="1660528"/>
            <a:ext cx="1181338" cy="1181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4152" y="2898934"/>
            <a:ext cx="3228108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PyCharm</a:t>
            </a:r>
            <a:endParaRPr lang="en-US" sz="2737" dirty="0"/>
          </a:p>
        </p:txBody>
      </p:sp>
      <p:sp>
        <p:nvSpPr>
          <p:cNvPr id="8" name="Text 4"/>
          <p:cNvSpPr/>
          <p:nvPr/>
        </p:nvSpPr>
        <p:spPr>
          <a:xfrm>
            <a:off x="834152" y="3500080"/>
            <a:ext cx="3228108" cy="4892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Кроссплатформенная интегрированная среда разработки для языка программирования Python, используемая для создания парсера для сбора и выгрузки вакансий и их описания с сайта hh.ru.</a:t>
            </a:r>
            <a:endParaRPr lang="en-US" sz="2189" dirty="0"/>
          </a:p>
        </p:txBody>
      </p:sp>
      <p:sp>
        <p:nvSpPr>
          <p:cNvPr id="9" name="Shape 5"/>
          <p:cNvSpPr/>
          <p:nvPr/>
        </p:nvSpPr>
        <p:spPr>
          <a:xfrm>
            <a:off x="4834771" y="1630048"/>
            <a:ext cx="1242298" cy="1242298"/>
          </a:xfrm>
          <a:prstGeom prst="roundRect">
            <a:avLst>
              <a:gd name="adj" fmla="val 7359817"/>
            </a:avLst>
          </a:prstGeom>
          <a:noFill/>
          <a:ln w="30480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251" y="1660528"/>
            <a:ext cx="1181338" cy="11813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74676" y="2898934"/>
            <a:ext cx="3228108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Logstash</a:t>
            </a:r>
            <a:endParaRPr lang="en-US" sz="2737" dirty="0"/>
          </a:p>
        </p:txBody>
      </p:sp>
      <p:sp>
        <p:nvSpPr>
          <p:cNvPr id="12" name="Text 7"/>
          <p:cNvSpPr/>
          <p:nvPr/>
        </p:nvSpPr>
        <p:spPr>
          <a:xfrm>
            <a:off x="4074676" y="3500080"/>
            <a:ext cx="3228108" cy="4003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Инструмент обработки и агрегации данных, используемый для централизованного сбора, фильтрации и трансформации данных перед их передачей в Elasticsearch.</a:t>
            </a:r>
            <a:endParaRPr lang="en-US" sz="2189" dirty="0"/>
          </a:p>
        </p:txBody>
      </p:sp>
      <p:sp>
        <p:nvSpPr>
          <p:cNvPr id="13" name="Shape 8"/>
          <p:cNvSpPr/>
          <p:nvPr/>
        </p:nvSpPr>
        <p:spPr>
          <a:xfrm>
            <a:off x="8075295" y="1630048"/>
            <a:ext cx="1242298" cy="1242298"/>
          </a:xfrm>
          <a:prstGeom prst="roundRect">
            <a:avLst>
              <a:gd name="adj" fmla="val 7359817"/>
            </a:avLst>
          </a:prstGeom>
          <a:noFill/>
          <a:ln w="30480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775" y="1660528"/>
            <a:ext cx="1181338" cy="118133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315200" y="2898934"/>
            <a:ext cx="3228108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Elasticsearch</a:t>
            </a:r>
            <a:endParaRPr lang="en-US" sz="2737" dirty="0"/>
          </a:p>
        </p:txBody>
      </p:sp>
      <p:sp>
        <p:nvSpPr>
          <p:cNvPr id="16" name="Text 10"/>
          <p:cNvSpPr/>
          <p:nvPr/>
        </p:nvSpPr>
        <p:spPr>
          <a:xfrm>
            <a:off x="7315200" y="3500080"/>
            <a:ext cx="3228108" cy="4892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управления и поиска данными, обеспечивающая быстрый доступ к информации и возможность хранения, поиска и анализа больших объемов данных в режиме реального времени.</a:t>
            </a:r>
            <a:endParaRPr lang="en-US" sz="2189" dirty="0"/>
          </a:p>
        </p:txBody>
      </p:sp>
      <p:sp>
        <p:nvSpPr>
          <p:cNvPr id="17" name="Shape 11"/>
          <p:cNvSpPr/>
          <p:nvPr/>
        </p:nvSpPr>
        <p:spPr>
          <a:xfrm>
            <a:off x="11315819" y="1630048"/>
            <a:ext cx="1242298" cy="1242298"/>
          </a:xfrm>
          <a:prstGeom prst="roundRect">
            <a:avLst>
              <a:gd name="adj" fmla="val 7359817"/>
            </a:avLst>
          </a:prstGeom>
          <a:noFill/>
          <a:ln w="3048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6300" y="1660528"/>
            <a:ext cx="1181338" cy="118133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555725" y="2898934"/>
            <a:ext cx="3228244" cy="434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21"/>
              </a:lnSpc>
              <a:buNone/>
            </a:pPr>
            <a:r>
              <a:rPr lang="en-US" sz="273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Kibana</a:t>
            </a:r>
            <a:endParaRPr lang="en-US" sz="2737" dirty="0"/>
          </a:p>
        </p:txBody>
      </p:sp>
      <p:sp>
        <p:nvSpPr>
          <p:cNvPr id="20" name="Text 13"/>
          <p:cNvSpPr/>
          <p:nvPr/>
        </p:nvSpPr>
        <p:spPr>
          <a:xfrm>
            <a:off x="10555725" y="3500080"/>
            <a:ext cx="3228244" cy="4448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503"/>
              </a:lnSpc>
              <a:buNone/>
            </a:pPr>
            <a:r>
              <a:rPr lang="en-US" sz="218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Инструмент визуализации данных, позволяющий создавать интерактивные визуализации данных из Elasticsearch для удобного исследования и анализа информации.</a:t>
            </a:r>
            <a:endParaRPr lang="en-US" sz="2189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B9E72-20F9-DE77-F66D-202523371F5C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6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195ECCC-BC57-2710-496C-D8FF020874D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1B2A79-1621-D0C2-746A-0F455C4A3BEF}"/>
              </a:ext>
            </a:extLst>
          </p:cNvPr>
          <p:cNvSpPr/>
          <p:nvPr/>
        </p:nvSpPr>
        <p:spPr>
          <a:xfrm>
            <a:off x="1093113" y="830818"/>
            <a:ext cx="12444174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стека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8DF8C6-B7CF-EA77-33CA-775FE049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35" y="1035753"/>
            <a:ext cx="11101887" cy="6187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9EAC3-14ED-D783-E61C-5CD278E06A3B}"/>
              </a:ext>
            </a:extLst>
          </p:cNvPr>
          <p:cNvSpPr txBox="1"/>
          <p:nvPr/>
        </p:nvSpPr>
        <p:spPr>
          <a:xfrm>
            <a:off x="3503221" y="74154"/>
            <a:ext cx="7315200" cy="88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842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" pitchFamily="34" charset="0"/>
              </a:rPr>
              <a:t>Инфраструктура разработки 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F1202-7A47-3703-5D42-8F33C576F481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37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3565" y="300615"/>
            <a:ext cx="8670608" cy="868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42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Описание модели данных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903565" y="1221936"/>
            <a:ext cx="6133624" cy="1354455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6" name="Text 3"/>
          <p:cNvSpPr/>
          <p:nvPr/>
        </p:nvSpPr>
        <p:spPr>
          <a:xfrm>
            <a:off x="1212056" y="1302511"/>
            <a:ext cx="4306491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Идентификатор вакансии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212056" y="1905602"/>
            <a:ext cx="5516642" cy="36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Уникальный идентификатор вакансии.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315200" y="1221936"/>
            <a:ext cx="6133624" cy="1354455"/>
          </a:xfrm>
          <a:prstGeom prst="roundRect">
            <a:avLst>
              <a:gd name="adj" fmla="val 30097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9" name="Text 6"/>
          <p:cNvSpPr/>
          <p:nvPr/>
        </p:nvSpPr>
        <p:spPr>
          <a:xfrm>
            <a:off x="7623691" y="1302511"/>
            <a:ext cx="3475673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Название вакансии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23691" y="1905602"/>
            <a:ext cx="5516642" cy="36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Название IT-вакансии.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903565" y="2625492"/>
            <a:ext cx="6133624" cy="1716755"/>
          </a:xfrm>
          <a:prstGeom prst="roundRect">
            <a:avLst>
              <a:gd name="adj" fmla="val 23745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12" name="Text 9"/>
          <p:cNvSpPr/>
          <p:nvPr/>
        </p:nvSpPr>
        <p:spPr>
          <a:xfrm>
            <a:off x="1212056" y="2623549"/>
            <a:ext cx="3475673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Местоположение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212056" y="3309157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Город или регион, где расположена компания.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7315200" y="2625492"/>
            <a:ext cx="6133624" cy="1716755"/>
          </a:xfrm>
          <a:prstGeom prst="roundRect">
            <a:avLst>
              <a:gd name="adj" fmla="val 23745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15" name="Text 12"/>
          <p:cNvSpPr/>
          <p:nvPr/>
        </p:nvSpPr>
        <p:spPr>
          <a:xfrm>
            <a:off x="7623691" y="2623549"/>
            <a:ext cx="3475673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Заработная плата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23691" y="3309157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Уровень заработной платы, указанный в объявлении.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903565" y="4414375"/>
            <a:ext cx="6133624" cy="1716755"/>
          </a:xfrm>
          <a:prstGeom prst="roundRect">
            <a:avLst>
              <a:gd name="adj" fmla="val 23745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18" name="Text 15"/>
          <p:cNvSpPr/>
          <p:nvPr/>
        </p:nvSpPr>
        <p:spPr>
          <a:xfrm>
            <a:off x="1212056" y="4412432"/>
            <a:ext cx="3475673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Описание вакансии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212056" y="5098039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Полное описание требований, обязанностей и условий работы.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7315200" y="4414375"/>
            <a:ext cx="6133624" cy="1716755"/>
          </a:xfrm>
          <a:prstGeom prst="roundRect">
            <a:avLst>
              <a:gd name="adj" fmla="val 23745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21" name="Text 18"/>
          <p:cNvSpPr/>
          <p:nvPr/>
        </p:nvSpPr>
        <p:spPr>
          <a:xfrm>
            <a:off x="7623691" y="4412432"/>
            <a:ext cx="3475673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Требуемые навыки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7623691" y="5098039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навыков, необходимых для данной вакансии (дополнительный анализ текста)</a:t>
            </a:r>
            <a:endParaRPr lang="en-US" sz="2000" dirty="0"/>
          </a:p>
        </p:txBody>
      </p:sp>
      <p:sp>
        <p:nvSpPr>
          <p:cNvPr id="23" name="Shape 20"/>
          <p:cNvSpPr/>
          <p:nvPr/>
        </p:nvSpPr>
        <p:spPr>
          <a:xfrm>
            <a:off x="903565" y="6275233"/>
            <a:ext cx="6133624" cy="1716756"/>
          </a:xfrm>
          <a:prstGeom prst="roundRect">
            <a:avLst>
              <a:gd name="adj" fmla="val 1968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24" name="Text 21"/>
          <p:cNvSpPr/>
          <p:nvPr/>
        </p:nvSpPr>
        <p:spPr>
          <a:xfrm>
            <a:off x="1212056" y="6340323"/>
            <a:ext cx="3656528" cy="35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Уровень образования</a:t>
            </a: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1212056" y="6878322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Уровень образования, необходимый для кандидатов (дополнительный анализ текста)</a:t>
            </a:r>
            <a:endParaRPr lang="en-US" sz="2000" dirty="0"/>
          </a:p>
        </p:txBody>
      </p:sp>
      <p:sp>
        <p:nvSpPr>
          <p:cNvPr id="26" name="Shape 23"/>
          <p:cNvSpPr/>
          <p:nvPr/>
        </p:nvSpPr>
        <p:spPr>
          <a:xfrm>
            <a:off x="7315200" y="6275233"/>
            <a:ext cx="6133624" cy="1716755"/>
          </a:xfrm>
          <a:prstGeom prst="roundRect">
            <a:avLst>
              <a:gd name="adj" fmla="val 19688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27" name="Text 24"/>
          <p:cNvSpPr/>
          <p:nvPr/>
        </p:nvSpPr>
        <p:spPr>
          <a:xfrm>
            <a:off x="7623691" y="6273289"/>
            <a:ext cx="5516642" cy="707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21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Испытательный срок/вариант занятости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7623691" y="7121827"/>
            <a:ext cx="5516642" cy="72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03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(например, стажировка, полный рабочий день и т.д.)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25A3B-54FE-5F35-8C97-297C163EDDDD}"/>
              </a:ext>
            </a:extLst>
          </p:cNvPr>
          <p:cNvSpPr txBox="1"/>
          <p:nvPr/>
        </p:nvSpPr>
        <p:spPr>
          <a:xfrm>
            <a:off x="14119761" y="7767935"/>
            <a:ext cx="3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8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1645</Words>
  <Application>Microsoft Office PowerPoint</Application>
  <PresentationFormat>Произвольный</PresentationFormat>
  <Paragraphs>211</Paragraphs>
  <Slides>29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Nunito</vt:lpstr>
      <vt:lpstr>PT Sans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Александра Грек</cp:lastModifiedBy>
  <cp:revision>24</cp:revision>
  <dcterms:created xsi:type="dcterms:W3CDTF">2024-05-24T02:49:17Z</dcterms:created>
  <dcterms:modified xsi:type="dcterms:W3CDTF">2025-03-04T12:22:35Z</dcterms:modified>
</cp:coreProperties>
</file>